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6" r:id="rId3"/>
    <p:sldId id="258" r:id="rId4"/>
    <p:sldId id="277" r:id="rId5"/>
    <p:sldId id="278" r:id="rId6"/>
    <p:sldId id="268" r:id="rId7"/>
    <p:sldId id="273" r:id="rId8"/>
    <p:sldId id="275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>
      <p:cViewPr varScale="1">
        <p:scale>
          <a:sx n="114" d="100"/>
          <a:sy n="114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2263-661F-442A-BCB6-697537D178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50C46-E035-495F-86E4-6BFF7A00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50C46-E035-495F-86E4-6BFF7A004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voo+stock&amp;rlz=1C1GCEA_enUS970US970&amp;oq=voo+&amp;aqs=chrome.1.69i57j0i131i433i512l2j0i433i512l2j0i131i433i512j0i433i512l3j0i131i433i512.2543j0j7&amp;sourceid=chrome&amp;ie=UTF-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tor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zillow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17964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2D050"/>
                </a:solidFill>
              </a:rPr>
              <a:t>Do Now: </a:t>
            </a:r>
            <a:r>
              <a:rPr lang="en-US" sz="2400" b="1" dirty="0"/>
              <a:t>What are the differences between a 30-year mortgage and 15-year mortgage?</a:t>
            </a:r>
            <a:endParaRPr lang="en-US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Lesson/ discussion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Lab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Ticket out the door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295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Learning Target: </a:t>
            </a:r>
            <a:r>
              <a:rPr lang="en-US" sz="24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</a:t>
            </a:r>
            <a:endParaRPr lang="en-US" sz="1100" b="1" dirty="0"/>
          </a:p>
        </p:txBody>
      </p:sp>
      <p:pic>
        <p:nvPicPr>
          <p:cNvPr id="6" name="Picture 2" descr="A 15-Year Mortgage Versus a 30-Year Mortgage: Which Is Right for You? - AAA  Living">
            <a:extLst>
              <a:ext uri="{FF2B5EF4-FFF2-40B4-BE49-F238E27FC236}">
                <a16:creationId xmlns:a16="http://schemas.microsoft.com/office/drawing/2014/main" id="{53798A1A-1814-45C7-8579-07ADDF9C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12" y="3411523"/>
            <a:ext cx="5063788" cy="31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AA996-72F7-443E-999F-3AFC0B6C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1"/>
            <a:ext cx="80010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b="1" dirty="0">
                <a:solidFill>
                  <a:srgbClr val="92D050"/>
                </a:solidFill>
                <a:effectLst/>
              </a:rPr>
              <a:t>New Terms</a:t>
            </a:r>
            <a:endParaRPr lang="en-US" dirty="0">
              <a:solidFill>
                <a:srgbClr val="92D05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effectLst/>
              </a:rPr>
              <a:t>Mortgage - </a:t>
            </a:r>
            <a:r>
              <a:rPr lang="en-US" dirty="0">
                <a:effectLst/>
              </a:rPr>
              <a:t>A loan used to purchase a house.</a:t>
            </a:r>
          </a:p>
          <a:p>
            <a:r>
              <a:rPr lang="en-US" dirty="0">
                <a:solidFill>
                  <a:srgbClr val="00B0F0"/>
                </a:solidFill>
                <a:effectLst/>
              </a:rPr>
              <a:t>Principal - </a:t>
            </a:r>
            <a:r>
              <a:rPr lang="en-US" dirty="0">
                <a:effectLst/>
              </a:rPr>
              <a:t>The money borrowed from the bank (lender), which has to be paid back.</a:t>
            </a:r>
          </a:p>
          <a:p>
            <a:r>
              <a:rPr lang="en-US" dirty="0">
                <a:solidFill>
                  <a:srgbClr val="00B0F0"/>
                </a:solidFill>
                <a:effectLst/>
              </a:rPr>
              <a:t>Interest - </a:t>
            </a:r>
            <a:r>
              <a:rPr lang="en-US" dirty="0">
                <a:effectLst/>
              </a:rPr>
              <a:t>The money the bank charges you for lending you the money.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effectLst/>
              </a:rPr>
              <a:t>Property Taxes - </a:t>
            </a:r>
            <a:r>
              <a:rPr lang="en-US" dirty="0">
                <a:effectLst/>
              </a:rPr>
              <a:t>The money paid to the local government for schools and county services - based on value of the property.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effectLst/>
              </a:rPr>
              <a:t>House Insurance - </a:t>
            </a:r>
            <a:r>
              <a:rPr lang="en-US" dirty="0">
                <a:effectLst/>
              </a:rPr>
              <a:t>Insurance that covers losses and damages to an individual's house (fire, wind damage, 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) and assets in the home (damage, theft, 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).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1E30F5-1007-443B-82E8-506081AE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543800" cy="914400"/>
          </a:xfrm>
        </p:spPr>
        <p:txBody>
          <a:bodyPr/>
          <a:lstStyle/>
          <a:p>
            <a:r>
              <a:rPr lang="en-US" sz="1600" dirty="0">
                <a:solidFill>
                  <a:srgbClr val="92D050"/>
                </a:solidFill>
                <a:effectLst/>
              </a:rPr>
              <a:t>Learning Target: </a:t>
            </a:r>
            <a:r>
              <a:rPr lang="en-US" sz="16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 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pic>
        <p:nvPicPr>
          <p:cNvPr id="1026" name="Picture 2" descr="🏦 Bank Emoji">
            <a:extLst>
              <a:ext uri="{FF2B5EF4-FFF2-40B4-BE49-F238E27FC236}">
                <a16:creationId xmlns:a16="http://schemas.microsoft.com/office/drawing/2014/main" id="{0F88EEFD-0705-4204-A97B-A6AE00E5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9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Money with Wings Emoji | Emoji Island">
            <a:extLst>
              <a:ext uri="{FF2B5EF4-FFF2-40B4-BE49-F238E27FC236}">
                <a16:creationId xmlns:a16="http://schemas.microsoft.com/office/drawing/2014/main" id="{A6C70930-2489-4F25-B048-E13F1069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97" y="4887985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use with Garden Emoji (U+1F3E1)">
            <a:extLst>
              <a:ext uri="{FF2B5EF4-FFF2-40B4-BE49-F238E27FC236}">
                <a16:creationId xmlns:a16="http://schemas.microsoft.com/office/drawing/2014/main" id="{852034C4-FE60-47A0-B411-6E92889F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85" y="474345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9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AB09606-A986-4706-95D4-297CBFACCA3D}"/>
              </a:ext>
            </a:extLst>
          </p:cNvPr>
          <p:cNvSpPr txBox="1">
            <a:spLocks/>
          </p:cNvSpPr>
          <p:nvPr/>
        </p:nvSpPr>
        <p:spPr>
          <a:xfrm>
            <a:off x="304800" y="-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dirty="0">
                <a:solidFill>
                  <a:srgbClr val="92D050"/>
                </a:solidFill>
                <a:effectLst/>
              </a:rPr>
              <a:t>Learning Target: </a:t>
            </a:r>
            <a:r>
              <a:rPr lang="en-US" sz="11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 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5E1E0CA-AE61-41A2-8BC3-7CAA06BF0431}"/>
              </a:ext>
            </a:extLst>
          </p:cNvPr>
          <p:cNvSpPr txBox="1">
            <a:spLocks/>
          </p:cNvSpPr>
          <p:nvPr/>
        </p:nvSpPr>
        <p:spPr>
          <a:xfrm>
            <a:off x="228600" y="3721329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9" name="Picture 2" descr="15 Year vs 30 Year Mortgage Calculator: Calculate Current 15yr FRM or 30yr  Monthly Fixed Rate Mortgage Refinance Payments">
            <a:extLst>
              <a:ext uri="{FF2B5EF4-FFF2-40B4-BE49-F238E27FC236}">
                <a16:creationId xmlns:a16="http://schemas.microsoft.com/office/drawing/2014/main" id="{7B85B2CB-6437-4989-8E91-30959738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5346"/>
            <a:ext cx="5943600" cy="62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47F0A48-C9A7-4581-85B1-6D23253E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67493"/>
            <a:ext cx="838200" cy="622071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VOO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3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AB09606-A986-4706-95D4-297CBFACCA3D}"/>
              </a:ext>
            </a:extLst>
          </p:cNvPr>
          <p:cNvSpPr txBox="1">
            <a:spLocks/>
          </p:cNvSpPr>
          <p:nvPr/>
        </p:nvSpPr>
        <p:spPr>
          <a:xfrm>
            <a:off x="304800" y="-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dirty="0">
                <a:solidFill>
                  <a:srgbClr val="92D050"/>
                </a:solidFill>
                <a:effectLst/>
              </a:rPr>
              <a:t>Learning Target: </a:t>
            </a:r>
            <a:r>
              <a:rPr lang="en-US" sz="11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 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5E1E0CA-AE61-41A2-8BC3-7CAA06BF0431}"/>
              </a:ext>
            </a:extLst>
          </p:cNvPr>
          <p:cNvSpPr txBox="1">
            <a:spLocks/>
          </p:cNvSpPr>
          <p:nvPr/>
        </p:nvSpPr>
        <p:spPr>
          <a:xfrm>
            <a:off x="228600" y="3721329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2050" name="Picture 2" descr="15 Year vs 30 Year Mortgage Calculator: Calculate Current 15yr FRM or 30yr  Monthly Fixed Rate Mortgage Refinance Payments">
            <a:extLst>
              <a:ext uri="{FF2B5EF4-FFF2-40B4-BE49-F238E27FC236}">
                <a16:creationId xmlns:a16="http://schemas.microsoft.com/office/drawing/2014/main" id="{E87BAF6B-6929-4392-A904-B42BC04E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79578"/>
            <a:ext cx="5038725" cy="62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1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130D874-7F47-4F37-B7E8-F56F6C6ED6D6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>
                <a:solidFill>
                  <a:srgbClr val="92D050"/>
                </a:solidFill>
                <a:effectLst/>
              </a:rPr>
              <a:t>Learning Target: </a:t>
            </a:r>
            <a:r>
              <a:rPr lang="en-US" sz="16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 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  <p:pic>
        <p:nvPicPr>
          <p:cNvPr id="3074" name="Picture 2" descr="15-Year vs. 30-Year Mortgage: What's the Difference? | RamseySolutions.com">
            <a:extLst>
              <a:ext uri="{FF2B5EF4-FFF2-40B4-BE49-F238E27FC236}">
                <a16:creationId xmlns:a16="http://schemas.microsoft.com/office/drawing/2014/main" id="{8F520FB1-1211-43F3-B814-FDE4C006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4486"/>
            <a:ext cx="5791200" cy="56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4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7772400" cy="4038599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hlinkClick r:id="rId2"/>
              </a:rPr>
              <a:t>Zillow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  <a:hlinkClick r:id="rId3"/>
              </a:rPr>
              <a:t>Realtor.com</a:t>
            </a:r>
            <a:endParaRPr lang="en-US" sz="2800" dirty="0">
              <a:effectLst/>
            </a:endParaRPr>
          </a:p>
          <a:p>
            <a:pPr marL="18288" indent="0">
              <a:buNone/>
            </a:pPr>
            <a:endParaRPr lang="en-US" sz="2800" dirty="0">
              <a:effectLst/>
            </a:endParaRPr>
          </a:p>
          <a:p>
            <a:r>
              <a:rPr lang="en-US" sz="2800" dirty="0" err="1">
                <a:effectLst/>
              </a:rPr>
              <a:t>GoMLS</a:t>
            </a:r>
            <a:r>
              <a:rPr lang="en-US" sz="2800" dirty="0">
                <a:effectLst/>
              </a:rPr>
              <a:t> – for your phone</a:t>
            </a:r>
          </a:p>
          <a:p>
            <a:pPr marL="18288" indent="0">
              <a:buNone/>
            </a:pP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Real Estate Agents – daily listings via email</a:t>
            </a: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7543800" cy="2209800"/>
          </a:xfrm>
        </p:spPr>
        <p:txBody>
          <a:bodyPr/>
          <a:lstStyle/>
          <a:p>
            <a:r>
              <a:rPr lang="en-US" dirty="0">
                <a:effectLst/>
              </a:rPr>
              <a:t>Where do you find houses for sale?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098" name="Picture 2" descr="Zillow - Crunchbase Company Profile &amp; Funding">
            <a:extLst>
              <a:ext uri="{FF2B5EF4-FFF2-40B4-BE49-F238E27FC236}">
                <a16:creationId xmlns:a16="http://schemas.microsoft.com/office/drawing/2014/main" id="{4BAFE1E6-0484-4AB7-A982-CC6AC549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03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al Estate Mobile App | realtor.com®">
            <a:extLst>
              <a:ext uri="{FF2B5EF4-FFF2-40B4-BE49-F238E27FC236}">
                <a16:creationId xmlns:a16="http://schemas.microsoft.com/office/drawing/2014/main" id="{B58ADA6D-92B6-4102-8925-8914698B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86151"/>
            <a:ext cx="2438400" cy="1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oMLS - Apps on Google Play">
            <a:extLst>
              <a:ext uri="{FF2B5EF4-FFF2-40B4-BE49-F238E27FC236}">
                <a16:creationId xmlns:a16="http://schemas.microsoft.com/office/drawing/2014/main" id="{21B8064F-2CBD-4C47-BD95-3215A671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5892"/>
            <a:ext cx="1387329" cy="13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w to choose a real estate agent | Fox Business">
            <a:extLst>
              <a:ext uri="{FF2B5EF4-FFF2-40B4-BE49-F238E27FC236}">
                <a16:creationId xmlns:a16="http://schemas.microsoft.com/office/drawing/2014/main" id="{8053ABEB-6960-498B-AFD5-B7246989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48" y="5067203"/>
            <a:ext cx="1995487" cy="10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A664B379-BB48-4830-89FB-C57C9DAC9DAD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>
                <a:solidFill>
                  <a:srgbClr val="92D050"/>
                </a:solidFill>
                <a:effectLst/>
              </a:rPr>
              <a:t>Learning Target: </a:t>
            </a:r>
            <a:r>
              <a:rPr lang="en-US" sz="1600" dirty="0">
                <a:effectLst/>
              </a:rPr>
              <a:t>I can calculate and compare the differences between a 30-Year Mortgage and a 15-Year Mortgage, using information from a home currently for sale on the MLS and choose which mortgage would be most beneficial for myself and my potential family. </a:t>
            </a:r>
            <a:br>
              <a:rPr lang="en-US" sz="1100" dirty="0">
                <a:effectLst/>
              </a:rPr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79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>
                <a:solidFill>
                  <a:srgbClr val="92D050"/>
                </a:solidFill>
              </a:rPr>
              <a:t>Learning Target: </a:t>
            </a:r>
            <a:r>
              <a:rPr lang="en-US" sz="1800" b="1" dirty="0">
                <a:effectLst/>
              </a:rPr>
              <a:t>I can draw and illustrate what each step of the House Purchasing Process looks like, and summarize the process used in order to purchase a house.</a:t>
            </a:r>
            <a:endParaRPr lang="en-US" sz="1000" b="1" dirty="0"/>
          </a:p>
        </p:txBody>
      </p:sp>
      <p:pic>
        <p:nvPicPr>
          <p:cNvPr id="3074" name="Picture 2" descr="A 15-Year Mortgage Versus a 30-Year Mortgage: Which Is Right for You? - AAA  Living">
            <a:extLst>
              <a:ext uri="{FF2B5EF4-FFF2-40B4-BE49-F238E27FC236}">
                <a16:creationId xmlns:a16="http://schemas.microsoft.com/office/drawing/2014/main" id="{D812E450-BFEF-4A66-9AA8-9D4EF09A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0" y="112902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b="1" dirty="0">
                <a:solidFill>
                  <a:srgbClr val="92D050"/>
                </a:solidFill>
              </a:rPr>
              <a:t>Learning Target: </a:t>
            </a:r>
            <a:r>
              <a:rPr lang="en-US" sz="1600" b="1" dirty="0">
                <a:effectLst/>
              </a:rPr>
              <a:t>I can draw and illustrate what each step of the House Purchasing Process looks like, and summarize the process used in order to purchase a house.</a:t>
            </a:r>
            <a:endParaRPr lang="en-US" sz="9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4C930-DF41-4279-B886-E400BA5D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47700"/>
            <a:ext cx="4876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27431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2800" dirty="0">
                <a:solidFill>
                  <a:srgbClr val="92D050"/>
                </a:solidFill>
                <a:effectLst/>
              </a:rPr>
              <a:t>Ticket out the door: </a:t>
            </a:r>
          </a:p>
          <a:p>
            <a:pPr marL="18288" indent="0" algn="ctr">
              <a:buNone/>
            </a:pPr>
            <a:r>
              <a:rPr lang="en-US" sz="2800" dirty="0">
                <a:effectLst/>
              </a:rPr>
              <a:t>Which would you sign up for? </a:t>
            </a:r>
          </a:p>
          <a:p>
            <a:pPr marL="18288" indent="0" algn="ctr">
              <a:buNone/>
            </a:pPr>
            <a:r>
              <a:rPr lang="en-US" sz="2800" dirty="0">
                <a:effectLst/>
              </a:rPr>
              <a:t>30-year or 15-year loan? Why?</a:t>
            </a:r>
            <a:endParaRPr lang="en-US" sz="2800" dirty="0">
              <a:solidFill>
                <a:srgbClr val="92D050"/>
              </a:solidFill>
              <a:effectLst/>
            </a:endParaRPr>
          </a:p>
        </p:txBody>
      </p:sp>
      <p:pic>
        <p:nvPicPr>
          <p:cNvPr id="1026" name="Picture 2" descr="C:\Users\2013511\AppData\Local\Microsoft\Windows\Temporary Internet Files\Content.IE5\FETSERJG\MP9004037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234690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2013511\AppData\Local\Microsoft\Windows\Temporary Internet Files\Content.IE5\XZ8QGB1Q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57" y="3352800"/>
            <a:ext cx="913943" cy="9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8600" y="0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92D050"/>
                </a:solidFill>
              </a:rPr>
              <a:t>Learning Target: </a:t>
            </a:r>
            <a:r>
              <a:rPr lang="en-US" sz="2400" b="1" dirty="0">
                <a:effectLst/>
              </a:rPr>
              <a:t>I can draw and illustrate what each step of the House Purchasing Process looks like, and summarize the process used in order to purchase a house.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738598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9689</TotalTime>
  <Words>548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Palatino Linotype</vt:lpstr>
      <vt:lpstr>Wingdings</vt:lpstr>
      <vt:lpstr>Elemental</vt:lpstr>
      <vt:lpstr>Learning Target: I can calculate and compare the differences between a 30-Year Mortgage and a 15-Year Mortgage, using information from a home currently for sale on the MLS and choose which mortgage would be most beneficial for myself and my potential family.</vt:lpstr>
      <vt:lpstr>Learning Target: I can calculate and compare the differences between a 30-Year Mortgage and a 15-Year Mortgage, using information from a home currently for sale on the MLS and choose which mortgage would be most beneficial for myself and my potential family.  </vt:lpstr>
      <vt:lpstr>VOO</vt:lpstr>
      <vt:lpstr>PowerPoint Presentation</vt:lpstr>
      <vt:lpstr>PowerPoint Presentation</vt:lpstr>
      <vt:lpstr>Where do you find houses for sale?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Change password and login to personal account.</dc:title>
  <dc:creator>student34</dc:creator>
  <cp:lastModifiedBy>Poliszuk, Stephen C</cp:lastModifiedBy>
  <cp:revision>61</cp:revision>
  <dcterms:created xsi:type="dcterms:W3CDTF">2006-08-16T00:00:00Z</dcterms:created>
  <dcterms:modified xsi:type="dcterms:W3CDTF">2022-04-29T15:34:33Z</dcterms:modified>
</cp:coreProperties>
</file>